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8" r:id="rId10"/>
    <p:sldId id="267" r:id="rId11"/>
    <p:sldId id="266" r:id="rId12"/>
    <p:sldId id="264" r:id="rId13"/>
    <p:sldId id="269" r:id="rId14"/>
    <p:sldId id="270" r:id="rId15"/>
    <p:sldId id="276" r:id="rId16"/>
    <p:sldId id="275" r:id="rId17"/>
    <p:sldId id="280" r:id="rId18"/>
    <p:sldId id="28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767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EEF115-F518-4DC6-90B3-F4C585B56859}" v="2" dt="2021-01-20T20:57:29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1FCE3-D991-4525-8D25-016E6FCD5AA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DA7CE-3491-4A5C-A989-E89321CC9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22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Friends of Montclair RR Trail chose the east meadow for our first restoration project in 2010.  Great potential for an attractive spot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DA7CE-3491-4A5C-A989-E89321CC9E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2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DA7CE-3491-4A5C-A989-E89321CC9E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9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6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1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0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0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4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5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7158A-0E4E-4B36-AEE4-9B6C82F4DDC9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23982-B637-48D1-9CA4-1509638C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5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4C5B2-E693-4CAC-A8E1-723F5178D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4224" y="385531"/>
            <a:ext cx="7086576" cy="1279064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>
                <a:solidFill>
                  <a:schemeClr val="bg1"/>
                </a:solidFill>
              </a:rPr>
              <a:t>A Tale of Two Towers</a:t>
            </a:r>
            <a:r>
              <a:rPr lang="en-US" sz="5400" b="1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AA0652-BAA8-4534-80CF-22F08E047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2007" y="1658144"/>
            <a:ext cx="6632447" cy="1027090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Transformation On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The Montclair Railroad Trail</a:t>
            </a:r>
          </a:p>
        </p:txBody>
      </p:sp>
      <p:pic>
        <p:nvPicPr>
          <p:cNvPr id="5" name="Picture 4" descr="A picture containing outdoor, outdoor object, pylon&#10;&#10;Description automatically generated">
            <a:extLst>
              <a:ext uri="{FF2B5EF4-FFF2-40B4-BE49-F238E27FC236}">
                <a16:creationId xmlns:a16="http://schemas.microsoft.com/office/drawing/2014/main" id="{664AEAEE-856A-49AE-8CD4-C3E53AE88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5" y="80187"/>
            <a:ext cx="4941049" cy="658806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47D8810-CB5D-4E91-858B-B5E2FF6B7B40}"/>
              </a:ext>
            </a:extLst>
          </p:cNvPr>
          <p:cNvSpPr txBox="1">
            <a:spLocks/>
          </p:cNvSpPr>
          <p:nvPr/>
        </p:nvSpPr>
        <p:spPr>
          <a:xfrm>
            <a:off x="5312007" y="5741409"/>
            <a:ext cx="6632447" cy="709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www.MontclairRRTrail.org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77C5875-8F7B-469D-95E4-30A3BFFDB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98" y="4044403"/>
            <a:ext cx="1602970" cy="1575236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289588-8305-40CA-A123-01A58B109B82}"/>
              </a:ext>
            </a:extLst>
          </p:cNvPr>
          <p:cNvSpPr txBox="1"/>
          <p:nvPr/>
        </p:nvSpPr>
        <p:spPr>
          <a:xfrm>
            <a:off x="9562275" y="6489515"/>
            <a:ext cx="28044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State of the Watershed 2021</a:t>
            </a:r>
          </a:p>
        </p:txBody>
      </p:sp>
    </p:spTree>
    <p:extLst>
      <p:ext uri="{BB962C8B-B14F-4D97-AF65-F5344CB8AC3E}">
        <p14:creationId xmlns:p14="http://schemas.microsoft.com/office/powerpoint/2010/main" val="4249422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A2A0F-0E9E-431A-B8B2-D921A069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4385066"/>
            <a:ext cx="11260666" cy="14399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After construction, restoration began. PG&amp;E committed to irrigating and maintaining the east meadow for 3 years.  Planting started winter 2018.</a:t>
            </a:r>
          </a:p>
        </p:txBody>
      </p:sp>
      <p:pic>
        <p:nvPicPr>
          <p:cNvPr id="13" name="Content Placeholder 12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21BEF9BF-0F6E-4429-9A7C-A4EE80FC0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50806" y="62504"/>
            <a:ext cx="6045194" cy="4217098"/>
          </a:xfrm>
          <a:prstGeom prst="rect">
            <a:avLst/>
          </a:prstGeom>
        </p:spPr>
      </p:pic>
      <p:pic>
        <p:nvPicPr>
          <p:cNvPr id="17" name="Picture 16" descr="&#10;Description automatically generated">
            <a:extLst>
              <a:ext uri="{FF2B5EF4-FFF2-40B4-BE49-F238E27FC236}">
                <a16:creationId xmlns:a16="http://schemas.microsoft.com/office/drawing/2014/main" id="{EAE206A6-FDDA-44A9-B6C4-B2BB92C45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3" y="23477"/>
            <a:ext cx="5774261" cy="42561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BC3A466-390D-4E2F-B697-0A378BFD5D6C}"/>
              </a:ext>
            </a:extLst>
          </p:cNvPr>
          <p:cNvSpPr txBox="1">
            <a:spLocks/>
          </p:cNvSpPr>
          <p:nvPr/>
        </p:nvSpPr>
        <p:spPr>
          <a:xfrm>
            <a:off x="425001" y="5822364"/>
            <a:ext cx="11108238" cy="8031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FFFF"/>
                </a:solidFill>
              </a:rPr>
              <a:t>Plant propagation and installation was by </a:t>
            </a:r>
            <a:r>
              <a:rPr lang="en-US" sz="1600" b="1" dirty="0">
                <a:effectLst/>
                <a:latin typeface="verdana" panose="020B0604030504040204" pitchFamily="34" charset="0"/>
              </a:rPr>
              <a:t>Ecological Concerns Inc. </a:t>
            </a:r>
            <a:r>
              <a:rPr lang="en-US" sz="2000" dirty="0">
                <a:solidFill>
                  <a:srgbClr val="FFFFFF"/>
                </a:solidFill>
              </a:rPr>
              <a:t>&amp;</a:t>
            </a:r>
            <a:r>
              <a:rPr lang="en-US" sz="1600" b="1" dirty="0">
                <a:effectLst/>
                <a:latin typeface="verdana" panose="020B0604030504040204" pitchFamily="34" charset="0"/>
              </a:rPr>
              <a:t> Central Coast Wilds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8078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09B1-C61A-440E-8AF9-92A1D44A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089" y="3670290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Native plant seeds were collected* in the watershed &amp; also donated by the FOSC Native Nursery.</a:t>
            </a:r>
          </a:p>
        </p:txBody>
      </p:sp>
      <p:pic>
        <p:nvPicPr>
          <p:cNvPr id="7" name="Picture 6" descr="A picture containing tree, ground, outdoor, dirt&#10;&#10;Description automatically generated">
            <a:extLst>
              <a:ext uri="{FF2B5EF4-FFF2-40B4-BE49-F238E27FC236}">
                <a16:creationId xmlns:a16="http://schemas.microsoft.com/office/drawing/2014/main" id="{165E9EDB-57F9-4C88-AD57-7561880C8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" r="2" b="42367"/>
          <a:stretch/>
        </p:blipFill>
        <p:spPr>
          <a:xfrm>
            <a:off x="4660583" y="58769"/>
            <a:ext cx="7531417" cy="3611521"/>
          </a:xfrm>
          <a:prstGeom prst="rect">
            <a:avLst/>
          </a:prstGeom>
        </p:spPr>
      </p:pic>
      <p:pic>
        <p:nvPicPr>
          <p:cNvPr id="19" name="Picture 18" descr="Table&#10;&#10;Description automatically generated">
            <a:extLst>
              <a:ext uri="{FF2B5EF4-FFF2-40B4-BE49-F238E27FC236}">
                <a16:creationId xmlns:a16="http://schemas.microsoft.com/office/drawing/2014/main" id="{34D3C9AE-EE64-45DB-9C0F-B17446BB7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392"/>
            <a:ext cx="4493392" cy="6764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AF7B27-B512-4B66-B549-8567808B5355}"/>
              </a:ext>
            </a:extLst>
          </p:cNvPr>
          <p:cNvSpPr txBox="1"/>
          <p:nvPr/>
        </p:nvSpPr>
        <p:spPr>
          <a:xfrm>
            <a:off x="5161089" y="5668884"/>
            <a:ext cx="345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*Ellen </a:t>
            </a:r>
            <a:r>
              <a:rPr lang="en-US" dirty="0" err="1">
                <a:solidFill>
                  <a:schemeClr val="bg1"/>
                </a:solidFill>
              </a:rPr>
              <a:t>Uhler</a:t>
            </a:r>
            <a:r>
              <a:rPr lang="en-US" dirty="0">
                <a:solidFill>
                  <a:schemeClr val="bg1"/>
                </a:solidFill>
              </a:rPr>
              <a:t>, Botanist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Ecological Concerns Inc.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Central Coast Wilds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36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32F6D-A53E-4D29-B07F-1077EFBE8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126" y="1832138"/>
            <a:ext cx="4682073" cy="27906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/>
              <a:t>By mid-2019, installation was largely completed in the east meadow.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>
                <a:solidFill>
                  <a:srgbClr val="FFFFFF"/>
                </a:solidFill>
                <a:latin typeface="+mn-lt"/>
              </a:rPr>
              <a:t>A welcome new habitat for all.</a:t>
            </a:r>
            <a:br>
              <a:rPr lang="en-US" sz="2800" dirty="0">
                <a:solidFill>
                  <a:srgbClr val="FFFFFF"/>
                </a:solidFill>
                <a:latin typeface="+mn-lt"/>
              </a:rPr>
            </a:br>
            <a:endParaRPr lang="en-US" sz="2800" dirty="0"/>
          </a:p>
        </p:txBody>
      </p:sp>
      <p:pic>
        <p:nvPicPr>
          <p:cNvPr id="7" name="Content Placeholder 6" descr="A picture containing outdoor, ground, tree, grass&#10;&#10;Description automatically generated">
            <a:extLst>
              <a:ext uri="{FF2B5EF4-FFF2-40B4-BE49-F238E27FC236}">
                <a16:creationId xmlns:a16="http://schemas.microsoft.com/office/drawing/2014/main" id="{C2B7A727-7B06-44A4-A7D0-DD482D9EA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714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5785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0437EE63-A8F0-4C91-B5BA-4273C4430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68" y="2320820"/>
            <a:ext cx="6987643" cy="4283180"/>
          </a:xfrm>
          <a:prstGeom prst="rect">
            <a:avLst/>
          </a:prstGeom>
        </p:spPr>
      </p:pic>
      <p:pic>
        <p:nvPicPr>
          <p:cNvPr id="2" name="Content Placeholder 4" descr="A picture containing outdoor, plant, tree, garden&#10;&#10;Description automatically generated">
            <a:extLst>
              <a:ext uri="{FF2B5EF4-FFF2-40B4-BE49-F238E27FC236}">
                <a16:creationId xmlns:a16="http://schemas.microsoft.com/office/drawing/2014/main" id="{7704E1F1-B884-4896-8F16-2BE0F3953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2" y="133202"/>
            <a:ext cx="4861302" cy="6591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0B2829-7224-461B-BA4A-2BC02F1C4B65}"/>
              </a:ext>
            </a:extLst>
          </p:cNvPr>
          <p:cNvSpPr txBox="1"/>
          <p:nvPr/>
        </p:nvSpPr>
        <p:spPr>
          <a:xfrm>
            <a:off x="5604933" y="1100666"/>
            <a:ext cx="574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Overwintering lady bugs – 2019-2020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113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B9712-7B7B-48CD-8C75-94B2EA224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834657"/>
            <a:ext cx="7217085" cy="11333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Cow parsnips (H. maximum) in bloom - May 2020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0F9785-67A0-4AC9-A36C-4F5F92E4A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r="5010" b="-2"/>
          <a:stretch/>
        </p:blipFill>
        <p:spPr>
          <a:xfrm>
            <a:off x="128956" y="160865"/>
            <a:ext cx="4372705" cy="65362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720F76-E2CA-482F-8D31-DCC9EBD5D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3" r="2" b="25303"/>
          <a:stretch/>
        </p:blipFill>
        <p:spPr>
          <a:xfrm>
            <a:off x="4654296" y="299362"/>
            <a:ext cx="7408748" cy="35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23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15DEBA-2AD4-4554-AC33-795881B2C6A3}"/>
              </a:ext>
            </a:extLst>
          </p:cNvPr>
          <p:cNvSpPr txBox="1"/>
          <p:nvPr/>
        </p:nvSpPr>
        <p:spPr>
          <a:xfrm>
            <a:off x="6096000" y="127833"/>
            <a:ext cx="6415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 return of the milkweed (A. </a:t>
            </a:r>
            <a:r>
              <a:rPr lang="en-US" sz="2800" dirty="0" err="1">
                <a:solidFill>
                  <a:schemeClr val="bg1"/>
                </a:solidFill>
              </a:rPr>
              <a:t>fascicularis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 – and the monarchs! 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67000-991C-4EC1-A8E7-A8EE6FEA3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0" y="188586"/>
            <a:ext cx="5660698" cy="6541582"/>
          </a:xfrm>
          <a:prstGeom prst="rect">
            <a:avLst/>
          </a:prstGeom>
        </p:spPr>
      </p:pic>
      <p:pic>
        <p:nvPicPr>
          <p:cNvPr id="12" name="Picture 11" descr="&#10;&#10;Description automatically generated with medium confidence">
            <a:extLst>
              <a:ext uri="{FF2B5EF4-FFF2-40B4-BE49-F238E27FC236}">
                <a16:creationId xmlns:a16="http://schemas.microsoft.com/office/drawing/2014/main" id="{31B18830-F000-4A80-ABD9-F359A1376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67" y="1264034"/>
            <a:ext cx="4916523" cy="54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32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B9712-7B7B-48CD-8C75-94B2EA224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44" y="5270499"/>
            <a:ext cx="6488588" cy="11307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Late 2020</a:t>
            </a:r>
            <a:b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New signs of life are emerging all the time.</a:t>
            </a:r>
          </a:p>
        </p:txBody>
      </p:sp>
      <p:pic>
        <p:nvPicPr>
          <p:cNvPr id="11" name="Content Placeholder 10" descr="A picture containing outdoor, plant, flower&#10;&#10;Description automatically generated">
            <a:extLst>
              <a:ext uri="{FF2B5EF4-FFF2-40B4-BE49-F238E27FC236}">
                <a16:creationId xmlns:a16="http://schemas.microsoft.com/office/drawing/2014/main" id="{05EF91E9-969F-456B-A534-55C204473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1" r="26948" b="-1"/>
          <a:stretch/>
        </p:blipFill>
        <p:spPr>
          <a:xfrm>
            <a:off x="7579798" y="0"/>
            <a:ext cx="4372898" cy="6531868"/>
          </a:xfrm>
          <a:prstGeom prst="rect">
            <a:avLst/>
          </a:prstGeom>
        </p:spPr>
      </p:pic>
      <p:pic>
        <p:nvPicPr>
          <p:cNvPr id="6" name="Picture 5" descr="A picture containing tree, outdoor, ground, plant&#10;&#10;Description automatically generated">
            <a:extLst>
              <a:ext uri="{FF2B5EF4-FFF2-40B4-BE49-F238E27FC236}">
                <a16:creationId xmlns:a16="http://schemas.microsoft.com/office/drawing/2014/main" id="{D248E8FD-2DEA-4A33-A53F-D20BEDF2D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7" y="0"/>
            <a:ext cx="7027334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72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9" descr="&#10;Description automatically generated">
            <a:extLst>
              <a:ext uri="{FF2B5EF4-FFF2-40B4-BE49-F238E27FC236}">
                <a16:creationId xmlns:a16="http://schemas.microsoft.com/office/drawing/2014/main" id="{7EFBECEB-6956-4936-BAFC-F2030827D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7" y="0"/>
            <a:ext cx="9933009" cy="5638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A6C7ED0-0B22-43BB-A64A-F31BD5F9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59" y="5350649"/>
            <a:ext cx="11258547" cy="13176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dirty="0">
                <a:latin typeface="+mn-lt"/>
              </a:rPr>
              <a:t>Another year to go, but the transformation is well underway. The new towers no longer seem to dominate the landscape.  The east meadow is flourishing!</a:t>
            </a:r>
            <a:endParaRPr lang="en-US" sz="27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281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9A32790-1FDA-404A-A002-2329B0A7E77A}"/>
              </a:ext>
            </a:extLst>
          </p:cNvPr>
          <p:cNvSpPr txBox="1">
            <a:spLocks/>
          </p:cNvSpPr>
          <p:nvPr/>
        </p:nvSpPr>
        <p:spPr>
          <a:xfrm>
            <a:off x="2454388" y="4631042"/>
            <a:ext cx="6632447" cy="709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www.MontclairRRTrail.org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3693532-E143-4019-B950-382354BD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74" y="1133341"/>
            <a:ext cx="2802928" cy="2754434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2BC793-4F48-415C-ACEE-B2CF55ECE292}"/>
              </a:ext>
            </a:extLst>
          </p:cNvPr>
          <p:cNvSpPr txBox="1"/>
          <p:nvPr/>
        </p:nvSpPr>
        <p:spPr>
          <a:xfrm>
            <a:off x="2796103" y="4054558"/>
            <a:ext cx="6290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Friends of Montclair Railroad Trail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0961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0DF02-B616-4487-9BF1-DDB0D7FA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0196" y="1828800"/>
            <a:ext cx="5598017" cy="11719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6000" dirty="0"/>
            </a:br>
            <a:br>
              <a:rPr lang="en-US" sz="6000" dirty="0"/>
            </a:br>
            <a:br>
              <a:rPr lang="en-US" sz="4800" dirty="0"/>
            </a:br>
            <a:endParaRPr lang="en-US" sz="4800" dirty="0"/>
          </a:p>
        </p:txBody>
      </p:sp>
      <p:pic>
        <p:nvPicPr>
          <p:cNvPr id="5" name="Content Placeholder 4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DC4F7AC7-9421-43D0-A836-0A4D2BF90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642ED0-B290-47FF-BA7B-190F31D82FA1}"/>
              </a:ext>
            </a:extLst>
          </p:cNvPr>
          <p:cNvSpPr txBox="1"/>
          <p:nvPr/>
        </p:nvSpPr>
        <p:spPr>
          <a:xfrm>
            <a:off x="6700344" y="2767465"/>
            <a:ext cx="55980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east meadow, our first large-scale restoration site on the Montclair RR Trail, in 2010.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4174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F062-B39A-412A-862B-579554F6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4" y="4754880"/>
            <a:ext cx="11137392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The east meadow had </a:t>
            </a:r>
            <a:r>
              <a:rPr lang="en-US" sz="3100" dirty="0">
                <a:solidFill>
                  <a:schemeClr val="bg1"/>
                </a:solidFill>
                <a:latin typeface="+mn-lt"/>
              </a:rPr>
              <a:t>beautiful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native oaks &amp; elderberry – but was overgrown with Italian thistle, French broom, Himalayan blackberry, &amp; feral grasses</a:t>
            </a:r>
          </a:p>
        </p:txBody>
      </p:sp>
      <p:pic>
        <p:nvPicPr>
          <p:cNvPr id="5" name="Content Placeholder 4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EB7BB0A9-360B-4B7F-BEEB-7549BE8A8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t="20836" r="-1" b="4240"/>
          <a:stretch/>
        </p:blipFill>
        <p:spPr>
          <a:xfrm>
            <a:off x="1525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9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6F1C0-2AD4-4B9C-86B7-F6834554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117" y="3757020"/>
            <a:ext cx="6622020" cy="1667413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2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n-US" sz="310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Our </a:t>
            </a:r>
            <a:r>
              <a:rPr lang="en-US" sz="3100" dirty="0">
                <a:solidFill>
                  <a:schemeClr val="bg1"/>
                </a:solidFill>
                <a:latin typeface="+mn-lt"/>
              </a:rPr>
              <a:t>first winter solstice </a:t>
            </a:r>
            <a:r>
              <a:rPr lang="en-US" sz="310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volunteer planting event, in 2010!  </a:t>
            </a:r>
            <a:endParaRPr lang="en-US" sz="2300" kern="1200" dirty="0">
              <a:latin typeface="+mn-lt"/>
              <a:ea typeface="+mj-ea"/>
              <a:cs typeface="+mj-cs"/>
            </a:endParaRPr>
          </a:p>
        </p:txBody>
      </p:sp>
      <p:pic>
        <p:nvPicPr>
          <p:cNvPr id="13" name="Picture 12" descr="A picture containing outdoor, ground, person, grass&#10;&#10;Description automatically generated">
            <a:extLst>
              <a:ext uri="{FF2B5EF4-FFF2-40B4-BE49-F238E27FC236}">
                <a16:creationId xmlns:a16="http://schemas.microsoft.com/office/drawing/2014/main" id="{231CBDD5-219B-4D3B-BFCC-31A102A8B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78"/>
          <a:stretch/>
        </p:blipFill>
        <p:spPr>
          <a:xfrm>
            <a:off x="633862" y="169381"/>
            <a:ext cx="4700138" cy="3444741"/>
          </a:xfrm>
          <a:prstGeom prst="rect">
            <a:avLst/>
          </a:prstGeom>
        </p:spPr>
      </p:pic>
      <p:pic>
        <p:nvPicPr>
          <p:cNvPr id="7" name="Picture 6" descr="A picture containing tree, grass, outdoor, ground&#10;&#10;Description automatically generated">
            <a:extLst>
              <a:ext uri="{FF2B5EF4-FFF2-40B4-BE49-F238E27FC236}">
                <a16:creationId xmlns:a16="http://schemas.microsoft.com/office/drawing/2014/main" id="{00A37776-D77F-47AE-B97A-8FA55FFC5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" r="-1" b="-1"/>
          <a:stretch/>
        </p:blipFill>
        <p:spPr>
          <a:xfrm>
            <a:off x="633863" y="3757020"/>
            <a:ext cx="3988938" cy="2902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CB15B9-C93C-4ADC-B8EF-2AE734EF4A94}"/>
              </a:ext>
            </a:extLst>
          </p:cNvPr>
          <p:cNvSpPr txBox="1"/>
          <p:nvPr/>
        </p:nvSpPr>
        <p:spPr>
          <a:xfrm>
            <a:off x="4936117" y="6007697"/>
            <a:ext cx="6400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chemeClr val="bg1"/>
                </a:solidFill>
                <a:ea typeface="+mj-ea"/>
                <a:cs typeface="+mj-cs"/>
              </a:rPr>
              <a:t>Plants donated by Friends of </a:t>
            </a:r>
            <a:r>
              <a:rPr lang="en-US" sz="2000" kern="1200" dirty="0" err="1">
                <a:solidFill>
                  <a:schemeClr val="bg1"/>
                </a:solidFill>
                <a:ea typeface="+mj-ea"/>
                <a:cs typeface="+mj-cs"/>
              </a:rPr>
              <a:t>Sausal</a:t>
            </a:r>
            <a:r>
              <a:rPr lang="en-US" sz="2000" kern="1200" dirty="0">
                <a:solidFill>
                  <a:schemeClr val="bg1"/>
                </a:solidFill>
                <a:ea typeface="+mj-ea"/>
                <a:cs typeface="+mj-cs"/>
              </a:rPr>
              <a:t> Creek Native Nursery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tree, outdoor, person, grass&#10;&#10;Description automatically generated">
            <a:extLst>
              <a:ext uri="{FF2B5EF4-FFF2-40B4-BE49-F238E27FC236}">
                <a16:creationId xmlns:a16="http://schemas.microsoft.com/office/drawing/2014/main" id="{C6920D53-4ECA-454D-96EF-C01775D2C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567" y="53519"/>
            <a:ext cx="6622020" cy="39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82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42B68-D4AB-4684-B438-EA536C90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east meadow plants grew over the years…</a:t>
            </a:r>
          </a:p>
        </p:txBody>
      </p:sp>
      <p:pic>
        <p:nvPicPr>
          <p:cNvPr id="10" name="Content Placeholder 9" descr="A bench in a park&#10;&#10;Description automatically generated with medium confidence">
            <a:extLst>
              <a:ext uri="{FF2B5EF4-FFF2-40B4-BE49-F238E27FC236}">
                <a16:creationId xmlns:a16="http://schemas.microsoft.com/office/drawing/2014/main" id="{DBF9ACBF-0667-412E-9426-206625608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2218"/>
          <a:stretch/>
        </p:blipFill>
        <p:spPr>
          <a:xfrm>
            <a:off x="6096000" y="-680"/>
            <a:ext cx="6095999" cy="4115456"/>
          </a:xfrm>
          <a:prstGeom prst="rect">
            <a:avLst/>
          </a:prstGeom>
        </p:spPr>
      </p:pic>
      <p:pic>
        <p:nvPicPr>
          <p:cNvPr id="5" name="Content Placeholder 4" descr="A picture containing tree, outdoor, ground, grass&#10;&#10;Description automatically generated">
            <a:extLst>
              <a:ext uri="{FF2B5EF4-FFF2-40B4-BE49-F238E27FC236}">
                <a16:creationId xmlns:a16="http://schemas.microsoft.com/office/drawing/2014/main" id="{BA67A6D6-79EA-444F-8633-1926661B2C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/>
          <a:stretch/>
        </p:blipFill>
        <p:spPr>
          <a:xfrm>
            <a:off x="20" y="10"/>
            <a:ext cx="5898537" cy="411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4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A91C-1288-4D34-B320-ED84D882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5" y="640081"/>
            <a:ext cx="3763795" cy="256675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And the east meadow became a restful place for trail users…</a:t>
            </a:r>
          </a:p>
        </p:txBody>
      </p:sp>
      <p:pic>
        <p:nvPicPr>
          <p:cNvPr id="7" name="Content Placeholder 6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45209519-3C98-44BE-B8D6-986E161A4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8" r="2209"/>
          <a:stretch/>
        </p:blipFill>
        <p:spPr>
          <a:xfrm>
            <a:off x="4679797" y="10"/>
            <a:ext cx="75122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36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, outdoor, outdoor object, pylon&#10;&#10;Description automatically generated">
            <a:extLst>
              <a:ext uri="{FF2B5EF4-FFF2-40B4-BE49-F238E27FC236}">
                <a16:creationId xmlns:a16="http://schemas.microsoft.com/office/drawing/2014/main" id="{2F98DC23-9CB6-4FA2-9084-97F9A191A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" b="9836"/>
          <a:stretch/>
        </p:blipFill>
        <p:spPr>
          <a:xfrm>
            <a:off x="3198883" y="814644"/>
            <a:ext cx="4784746" cy="581197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746E3F0-F235-4146-BD3D-2C4ADC2FA026}"/>
              </a:ext>
            </a:extLst>
          </p:cNvPr>
          <p:cNvSpPr txBox="1"/>
          <p:nvPr/>
        </p:nvSpPr>
        <p:spPr>
          <a:xfrm>
            <a:off x="8077932" y="491261"/>
            <a:ext cx="4114068" cy="5811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</a:rPr>
              <a:t>Negotiations with PG&amp;E were a success! </a:t>
            </a:r>
            <a:endParaRPr lang="en-US" sz="3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rgbClr val="FFFFFF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New towers should be less intrusive with a cleaner design &amp; smaller footprint than the original towers.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Damaged areas should be restored, using plants native to the </a:t>
            </a:r>
            <a:r>
              <a:rPr lang="en-US" sz="2400" dirty="0" err="1">
                <a:solidFill>
                  <a:srgbClr val="FFFFFF"/>
                </a:solidFill>
              </a:rPr>
              <a:t>Sausal</a:t>
            </a:r>
            <a:r>
              <a:rPr lang="en-US" sz="2400" dirty="0">
                <a:solidFill>
                  <a:srgbClr val="FFFFFF"/>
                </a:solidFill>
              </a:rPr>
              <a:t> Creek watershed.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Preserve as many trees as possible.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Results need to match the welcome, tranquil setting we had established.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6ACAE-DAD6-43AC-8E29-92A2CE0AFC2A}"/>
              </a:ext>
            </a:extLst>
          </p:cNvPr>
          <p:cNvSpPr txBox="1"/>
          <p:nvPr/>
        </p:nvSpPr>
        <p:spPr>
          <a:xfrm>
            <a:off x="26446" y="12879"/>
            <a:ext cx="297433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…</a:t>
            </a:r>
            <a:r>
              <a:rPr lang="en-US" sz="2800" dirty="0">
                <a:solidFill>
                  <a:srgbClr val="FFFFFF"/>
                </a:solidFill>
              </a:rPr>
              <a:t>but the hillside was shifting under the PG&amp;E electrical towers. Replacement towers had to be built in the east meadow area.</a:t>
            </a:r>
            <a:endParaRPr lang="en-US" sz="2800" dirty="0"/>
          </a:p>
        </p:txBody>
      </p:sp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9C6B39D4-350D-478A-A85A-0B99B3C3E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3"/>
          <a:stretch/>
        </p:blipFill>
        <p:spPr>
          <a:xfrm>
            <a:off x="419581" y="3800671"/>
            <a:ext cx="2581197" cy="28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18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BE19-ABC5-4D9A-B456-281F0D18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" y="4239503"/>
            <a:ext cx="12192002" cy="1298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 equipment &amp; construction, large swaths of the east meadow were cleared </a:t>
            </a:r>
            <a:r>
              <a:rPr lang="en-US" sz="3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in 2018.</a:t>
            </a:r>
          </a:p>
        </p:txBody>
      </p:sp>
      <p:pic>
        <p:nvPicPr>
          <p:cNvPr id="5" name="Content Placeholder 4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E52769A5-1DBB-4D03-88F3-D3F3565C2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/>
          <a:stretch/>
        </p:blipFill>
        <p:spPr>
          <a:xfrm>
            <a:off x="-49186" y="0"/>
            <a:ext cx="6076348" cy="4239503"/>
          </a:xfrm>
          <a:prstGeom prst="rect">
            <a:avLst/>
          </a:prstGeom>
        </p:spPr>
      </p:pic>
      <p:pic>
        <p:nvPicPr>
          <p:cNvPr id="7" name="Picture 6" descr="A picture containing tree, outdoor, ground, road&#10;&#10;Description automatically generated">
            <a:extLst>
              <a:ext uri="{FF2B5EF4-FFF2-40B4-BE49-F238E27FC236}">
                <a16:creationId xmlns:a16="http://schemas.microsoft.com/office/drawing/2014/main" id="{3B148EDD-9E3F-438A-8E86-4FA8AF109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6090082" y="-10386"/>
            <a:ext cx="6077311" cy="423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2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4F55-9416-4C77-9521-1AD3E3E4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69" y="4368230"/>
            <a:ext cx="11404450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Once cleared, the construction project began.  It was massive!</a:t>
            </a:r>
          </a:p>
        </p:txBody>
      </p:sp>
      <p:pic>
        <p:nvPicPr>
          <p:cNvPr id="11" name="Content Placeholder 10" descr="A picture containing tree, outdoor, ground, sky&#10;&#10;Description automatically generated">
            <a:extLst>
              <a:ext uri="{FF2B5EF4-FFF2-40B4-BE49-F238E27FC236}">
                <a16:creationId xmlns:a16="http://schemas.microsoft.com/office/drawing/2014/main" id="{C30B1FFA-CA42-4A46-B7FD-CE28018DC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8"/>
          <a:stretch/>
        </p:blipFill>
        <p:spPr>
          <a:xfrm>
            <a:off x="6096000" y="0"/>
            <a:ext cx="6095988" cy="4131733"/>
          </a:xfrm>
          <a:prstGeom prst="rect">
            <a:avLst/>
          </a:prstGeom>
        </p:spPr>
      </p:pic>
      <p:pic>
        <p:nvPicPr>
          <p:cNvPr id="7" name="Picture 6" descr="A picture containing tree, outdoor, ground, dirt&#10;&#10;Description automatically generated">
            <a:extLst>
              <a:ext uri="{FF2B5EF4-FFF2-40B4-BE49-F238E27FC236}">
                <a16:creationId xmlns:a16="http://schemas.microsoft.com/office/drawing/2014/main" id="{C1F1982E-7763-4FE9-81E6-9260A75AE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" b="1122"/>
          <a:stretch/>
        </p:blipFill>
        <p:spPr>
          <a:xfrm>
            <a:off x="0" y="0"/>
            <a:ext cx="5943599" cy="413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11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436</Words>
  <Application>Microsoft Office PowerPoint</Application>
  <PresentationFormat>Widescreen</PresentationFormat>
  <Paragraphs>36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Office Theme</vt:lpstr>
      <vt:lpstr>A Tale of Two Towers </vt:lpstr>
      <vt:lpstr>   </vt:lpstr>
      <vt:lpstr>The east meadow had beautiful native oaks &amp; elderberry – but was overgrown with Italian thistle, French broom, Himalayan blackberry, &amp; feral grasses</vt:lpstr>
      <vt:lpstr> Our first winter solstice volunteer planting event, in 2010!  </vt:lpstr>
      <vt:lpstr>The east meadow plants grew over the years…</vt:lpstr>
      <vt:lpstr>And the east meadow became a restful place for trail users…</vt:lpstr>
      <vt:lpstr>PowerPoint Presentation</vt:lpstr>
      <vt:lpstr> For equipment &amp; construction, large swaths of the east meadow were cleared in 2018.</vt:lpstr>
      <vt:lpstr>Once cleared, the construction project began.  It was massive!</vt:lpstr>
      <vt:lpstr>After construction, restoration began. PG&amp;E committed to irrigating and maintaining the east meadow for 3 years.  Planting started winter 2018.</vt:lpstr>
      <vt:lpstr>Native plant seeds were collected* in the watershed &amp; also donated by the FOSC Native Nursery.</vt:lpstr>
      <vt:lpstr>By mid-2019, installation was largely completed in the east meadow.  A welcome new habitat for all. </vt:lpstr>
      <vt:lpstr>PowerPoint Presentation</vt:lpstr>
      <vt:lpstr>Cow parsnips (H. maximum) in bloom - May 2020</vt:lpstr>
      <vt:lpstr>PowerPoint Presentation</vt:lpstr>
      <vt:lpstr>Late 2020 New signs of life are emerging all the time.</vt:lpstr>
      <vt:lpstr>Another year to go, but the transformation is well underway. The new towers no longer seem to dominate the landscape.  The east meadow is flourishing!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TALE OF TWO TOWERS</dc:title>
  <dc:creator>Lin Barron</dc:creator>
  <cp:lastModifiedBy>Lin Barron</cp:lastModifiedBy>
  <cp:revision>8</cp:revision>
  <dcterms:created xsi:type="dcterms:W3CDTF">2021-01-19T07:16:50Z</dcterms:created>
  <dcterms:modified xsi:type="dcterms:W3CDTF">2021-03-20T18:22:37Z</dcterms:modified>
</cp:coreProperties>
</file>